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90" r:id="rId4"/>
    <p:sldId id="257" r:id="rId5"/>
    <p:sldId id="263" r:id="rId6"/>
    <p:sldId id="258" r:id="rId7"/>
    <p:sldId id="259" r:id="rId8"/>
    <p:sldId id="262" r:id="rId9"/>
    <p:sldId id="284" r:id="rId10"/>
    <p:sldId id="291" r:id="rId11"/>
    <p:sldId id="286" r:id="rId12"/>
    <p:sldId id="264" r:id="rId13"/>
    <p:sldId id="276" r:id="rId14"/>
    <p:sldId id="265" r:id="rId15"/>
    <p:sldId id="266" r:id="rId16"/>
    <p:sldId id="267" r:id="rId17"/>
    <p:sldId id="268" r:id="rId18"/>
    <p:sldId id="270" r:id="rId19"/>
    <p:sldId id="289" r:id="rId20"/>
    <p:sldId id="271" r:id="rId21"/>
    <p:sldId id="277" r:id="rId22"/>
    <p:sldId id="275" r:id="rId23"/>
    <p:sldId id="274" r:id="rId24"/>
    <p:sldId id="272" r:id="rId25"/>
    <p:sldId id="273" r:id="rId26"/>
    <p:sldId id="280" r:id="rId27"/>
    <p:sldId id="279" r:id="rId28"/>
    <p:sldId id="292" r:id="rId29"/>
    <p:sldId id="287" r:id="rId30"/>
    <p:sldId id="288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173"/>
    <a:srgbClr val="B4400C"/>
    <a:srgbClr val="CBF0F1"/>
    <a:srgbClr val="D8F3F4"/>
    <a:srgbClr val="30B1B4"/>
    <a:srgbClr val="265858"/>
    <a:srgbClr val="0062AC"/>
    <a:srgbClr val="00A44A"/>
    <a:srgbClr val="9FE3E5"/>
    <a:srgbClr val="F48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A30AE-3280-4C3A-8F9D-67D6A20D9CC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B0CB6-382F-4270-88D9-5D5F0371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3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B0CB6-382F-4270-88D9-5D5F037172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8EA-007B-4601-A086-1289721C888C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0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C71A-B2D4-487A-86AA-D12DF279EE18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3304-D416-4B58-9B5D-1D3877C28FBF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6B09-0E35-4097-98F7-A06364585ECF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D6E-A861-406B-BDE5-1A4527512B51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1E3F-7D0E-4103-B0D5-097838134BB2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EF12-8DBF-45EA-B6DD-E8E5A7E89764}" type="datetime1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4FBC-D1FB-4F14-B54B-7286B6F6C99E}" type="datetime1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D9FF-F986-4280-928E-885AC6A0A7A8}" type="datetime1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A905-BC28-4B1D-90D0-AFC6DAFE9150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0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4B98-C091-4AA3-8D18-E9B61B82F998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6619-041C-41BC-A00F-16098E1F2ED4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6A94-52E1-4E3C-A65D-98EC5B38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chess-pn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Boggle" TargetMode="External"/><Relationship Id="rId5" Type="http://schemas.openxmlformats.org/officeDocument/2006/relationships/image" Target="../media/image24.jpeg"/><Relationship Id="rId10" Type="http://schemas.openxmlformats.org/officeDocument/2006/relationships/hyperlink" Target="https://www.flickr.com/photos/szb78/8196800172/" TargetMode="External"/><Relationship Id="rId4" Type="http://schemas.openxmlformats.org/officeDocument/2006/relationships/hyperlink" Target="https://pixabay.com/en/scrabble-crossword-crosswords-148970/" TargetMode="Externa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683" y="358715"/>
            <a:ext cx="11473132" cy="60384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683" y="1485134"/>
            <a:ext cx="11473132" cy="3785652"/>
          </a:xfrm>
          <a:prstGeom prst="rect">
            <a:avLst/>
          </a:prstGeom>
          <a:solidFill>
            <a:srgbClr val="30B1B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AR JULIAN" panose="02000000000000000000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AR JULIAN" panose="02000000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Whiz Kids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 JULIAN" panose="02000000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Tutor Training, Site Specific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 JULIAN" panose="02000000000000000000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~ What ~ Who ~ When ~ Where ~How ~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459AA-31FC-4A1B-8974-E287E0CA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838E1-9A15-4136-A575-EAD15A36BF4D}"/>
              </a:ext>
            </a:extLst>
          </p:cNvPr>
          <p:cNvSpPr/>
          <p:nvPr/>
        </p:nvSpPr>
        <p:spPr>
          <a:xfrm>
            <a:off x="454958" y="227390"/>
            <a:ext cx="11066929" cy="6463308"/>
          </a:xfrm>
          <a:prstGeom prst="rect">
            <a:avLst/>
          </a:prstGeom>
          <a:solidFill>
            <a:srgbClr val="D8F3F4"/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EXPECTATIONS &amp; ROUTINES (Continued)</a:t>
            </a:r>
          </a:p>
          <a:p>
            <a:pPr lvl="1" algn="ctr">
              <a:lnSpc>
                <a:spcPct val="100000"/>
              </a:lnSpc>
            </a:pPr>
            <a:endParaRPr lang="en-US" sz="16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actually want clear boundar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misbehavior needs 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consequences. A suggested plan looks like: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offense -- Tutor speaks to student with Site Leader; completes a 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“Student Reflection” Form.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2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offense -- Tutor and Site Leader discuss issue 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with parent/ guardian, preferably in person.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3</a:t>
            </a:r>
            <a:r>
              <a:rPr lang="en-US" sz="22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offense -- child is removed from Whiz Kids 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activity or specified period of time.</a:t>
            </a:r>
          </a:p>
          <a:p>
            <a:r>
              <a:rPr lang="en-US" sz="2000" dirty="0"/>
              <a:t>	(Although expulsion from the program is not the</a:t>
            </a:r>
          </a:p>
          <a:p>
            <a:r>
              <a:rPr lang="en-US" sz="2000" dirty="0"/>
              <a:t>	preferred plan, remember that kids need to learn </a:t>
            </a:r>
          </a:p>
          <a:p>
            <a:r>
              <a:rPr lang="en-US" sz="2000" dirty="0"/>
              <a:t>	proper boundaries. Perhaps a second chance can</a:t>
            </a:r>
          </a:p>
          <a:p>
            <a:r>
              <a:rPr lang="en-US" sz="2000" dirty="0"/>
              <a:t>	be offered in the future if the child is remorseful </a:t>
            </a:r>
          </a:p>
          <a:p>
            <a:r>
              <a:rPr lang="en-US" sz="2000" dirty="0"/>
              <a:t>	and ready to try again.)</a:t>
            </a:r>
          </a:p>
          <a:p>
            <a:pPr lvl="1"/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“Student Reflection” form</a:t>
            </a:r>
          </a:p>
          <a:p>
            <a:pPr lvl="1"/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is available from your Site Leader.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7E135-AC83-441C-823A-DC5370B1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564" y="2341047"/>
            <a:ext cx="3186954" cy="4029183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72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209" y="293786"/>
            <a:ext cx="5646481" cy="773562"/>
          </a:xfrm>
          <a:solidFill>
            <a:srgbClr val="1F7173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Amazing Tutoring Hour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9596" y="281890"/>
            <a:ext cx="11548109" cy="6307566"/>
            <a:chOff x="309596" y="281890"/>
            <a:chExt cx="11548109" cy="63075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96" y="1166846"/>
              <a:ext cx="5422610" cy="5422610"/>
            </a:xfrm>
            <a:prstGeom prst="rect">
              <a:avLst/>
            </a:prstGeom>
          </p:spPr>
        </p:pic>
        <p:sp>
          <p:nvSpPr>
            <p:cNvPr id="8" name="Pie 7"/>
            <p:cNvSpPr/>
            <p:nvPr/>
          </p:nvSpPr>
          <p:spPr>
            <a:xfrm rot="16866155">
              <a:off x="1135286" y="1842971"/>
              <a:ext cx="3842430" cy="4071722"/>
            </a:xfrm>
            <a:prstGeom prst="pie">
              <a:avLst>
                <a:gd name="adj1" fmla="val 3030164"/>
                <a:gd name="adj2" fmla="val 15597801"/>
              </a:avLst>
            </a:prstGeom>
            <a:solidFill>
              <a:srgbClr val="00B050">
                <a:alpha val="7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5400000">
              <a:off x="977569" y="1825593"/>
              <a:ext cx="4003896" cy="4207524"/>
            </a:xfrm>
            <a:prstGeom prst="pie">
              <a:avLst>
                <a:gd name="adj1" fmla="val 10773930"/>
                <a:gd name="adj2" fmla="val 14499330"/>
              </a:avLst>
            </a:prstGeom>
            <a:solidFill>
              <a:srgbClr val="0062AC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660450">
              <a:off x="1025590" y="2014070"/>
              <a:ext cx="3943696" cy="3604791"/>
            </a:xfrm>
            <a:prstGeom prst="pie">
              <a:avLst>
                <a:gd name="adj1" fmla="val 10070619"/>
                <a:gd name="adj2" fmla="val 13672892"/>
              </a:avLst>
            </a:prstGeom>
            <a:solidFill>
              <a:srgbClr val="FF0000">
                <a:alpha val="7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flipH="1">
              <a:off x="1188093" y="2136259"/>
              <a:ext cx="3665612" cy="3523112"/>
            </a:xfrm>
            <a:prstGeom prst="pie">
              <a:avLst>
                <a:gd name="adj1" fmla="val 12466189"/>
                <a:gd name="adj2" fmla="val 14395881"/>
              </a:avLst>
            </a:prstGeom>
            <a:pattFill prst="dkVert">
              <a:fgClr>
                <a:srgbClr val="0070C0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1232815" y="1982695"/>
              <a:ext cx="3576167" cy="3705644"/>
            </a:xfrm>
            <a:prstGeom prst="pie">
              <a:avLst>
                <a:gd name="adj1" fmla="val 8973679"/>
                <a:gd name="adj2" fmla="val 12668210"/>
              </a:avLst>
            </a:prstGeom>
            <a:pattFill prst="dkVert">
              <a:fgClr>
                <a:srgbClr val="FF0000"/>
              </a:fgClr>
              <a:bgClr>
                <a:srgbClr val="92D05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3574812">
              <a:off x="1106288" y="1857870"/>
              <a:ext cx="3742200" cy="3941064"/>
            </a:xfrm>
            <a:prstGeom prst="pie">
              <a:avLst>
                <a:gd name="adj1" fmla="val 10783542"/>
                <a:gd name="adj2" fmla="val 12614730"/>
              </a:avLst>
            </a:prstGeom>
            <a:solidFill>
              <a:srgbClr val="7030A0">
                <a:alpha val="6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188063" y="281890"/>
              <a:ext cx="5669642" cy="6254644"/>
              <a:chOff x="6188063" y="281890"/>
              <a:chExt cx="5669642" cy="625464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188063" y="2716715"/>
                <a:ext cx="5669642" cy="238526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10-15 minutes: </a:t>
                </a:r>
                <a:r>
                  <a:rPr lang="en-US" u="sng" dirty="0">
                    <a:solidFill>
                      <a:srgbClr val="FF0000"/>
                    </a:solidFill>
                  </a:rPr>
                  <a:t>Be tutor-intentional, not student-led.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   - </a:t>
                </a:r>
                <a:r>
                  <a:rPr lang="en-US" dirty="0">
                    <a:solidFill>
                      <a:srgbClr val="FF0000"/>
                    </a:solidFill>
                  </a:rPr>
                  <a:t>tutor reads aloud</a:t>
                </a:r>
                <a:r>
                  <a:rPr lang="en-US" dirty="0"/>
                  <a:t>*</a:t>
                </a:r>
                <a:r>
                  <a:rPr lang="en-US" dirty="0">
                    <a:solidFill>
                      <a:srgbClr val="FF0000"/>
                    </a:solidFill>
                  </a:rPr>
                  <a:t> from a chapter book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*</a:t>
                </a:r>
                <a:r>
                  <a:rPr lang="en-US" sz="1600" dirty="0">
                    <a:solidFill>
                      <a:srgbClr val="FF0000"/>
                    </a:solidFill>
                  </a:rPr>
                  <a:t>Hearing an adult read fluently and expressively 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	  models a student’s goal in reading. </a:t>
                </a:r>
                <a:r>
                  <a:rPr lang="en-US" dirty="0">
                    <a:solidFill>
                      <a:srgbClr val="FF0000"/>
                    </a:solidFill>
                  </a:rPr>
                  <a:t>	        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 - homework help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 - play a </a:t>
                </a:r>
                <a:r>
                  <a:rPr lang="en-US" u="sng" dirty="0">
                    <a:solidFill>
                      <a:srgbClr val="FF0000"/>
                    </a:solidFill>
                  </a:rPr>
                  <a:t>thinking</a:t>
                </a:r>
                <a:r>
                  <a:rPr lang="en-US" dirty="0">
                    <a:solidFill>
                      <a:srgbClr val="FF0000"/>
                    </a:solidFill>
                  </a:rPr>
                  <a:t> or educational game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    - work on a craft or writing project</a:t>
                </a:r>
              </a:p>
              <a:p>
                <a:endParaRPr lang="en-US" sz="500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8588" y="281890"/>
                <a:ext cx="5669117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First 5 – 10 minutes</a:t>
                </a:r>
                <a:r>
                  <a:rPr lang="en-US" dirty="0">
                    <a:solidFill>
                      <a:srgbClr val="0070C0"/>
                    </a:solidFill>
                  </a:rPr>
                  <a:t>: Meet – Greet – and discuss the week: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 May include, for example: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	- prayer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	- “More About You &amp; Me” conversation prompts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	- brain teaser or puzzle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88063" y="1795497"/>
                <a:ext cx="5669117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A44A"/>
                    </a:solidFill>
                  </a:rPr>
                  <a:t>30 – 40 minutes: THE MOST IMPORTANT ACTIVITY</a:t>
                </a:r>
              </a:p>
              <a:p>
                <a:r>
                  <a:rPr lang="en-US" dirty="0">
                    <a:solidFill>
                      <a:srgbClr val="00A44A"/>
                    </a:solidFill>
                  </a:rPr>
                  <a:t>     - </a:t>
                </a:r>
                <a:r>
                  <a:rPr lang="en-US" b="1" dirty="0">
                    <a:solidFill>
                      <a:srgbClr val="00A44A"/>
                    </a:solidFill>
                  </a:rPr>
                  <a:t>READING</a:t>
                </a:r>
                <a:r>
                  <a:rPr lang="en-US" dirty="0">
                    <a:solidFill>
                      <a:srgbClr val="00A44A"/>
                    </a:solidFill>
                  </a:rPr>
                  <a:t> with tutor demonstrating &amp; coaching</a:t>
                </a:r>
              </a:p>
              <a:p>
                <a:r>
                  <a:rPr lang="en-US" dirty="0">
                    <a:solidFill>
                      <a:srgbClr val="00A44A"/>
                    </a:solidFill>
                  </a:rPr>
                  <a:t>     - Completing the Curriculum Packet materials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88063" y="4782208"/>
                <a:ext cx="5669642" cy="175432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Last 5 minutes:  Closure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     </a:t>
                </a:r>
                <a:r>
                  <a:rPr lang="en-US" dirty="0">
                    <a:solidFill>
                      <a:srgbClr val="7030A0"/>
                    </a:solidFill>
                  </a:rPr>
                  <a:t>- Pray together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     - Put away materials and clean area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     - Tutor completes the Reading Progress Log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     - Walk student to drop off area; meet the parents</a:t>
                </a:r>
              </a:p>
              <a:p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6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  <a:solidFill>
            <a:srgbClr val="1F717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Tutoring Supplies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7" y="1551304"/>
            <a:ext cx="11439525" cy="461962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8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available to every Whiz Kid and tutor volunteer every week:</a:t>
            </a:r>
          </a:p>
          <a:p>
            <a:pPr marL="0" indent="0" algn="ctr">
              <a:buNone/>
            </a:pPr>
            <a:endParaRPr lang="en-US" sz="5800" dirty="0">
              <a:solidFill>
                <a:srgbClr val="1F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b="1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Tools</a:t>
            </a:r>
            <a:r>
              <a:rPr lang="en-US" sz="7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	       </a:t>
            </a:r>
            <a:r>
              <a:rPr lang="en-US" sz="8600" b="1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 </a:t>
            </a:r>
            <a:r>
              <a:rPr lang="en-US" sz="6200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(Bag or Folder)</a:t>
            </a:r>
            <a:r>
              <a:rPr lang="en-US" sz="6200" b="1" dirty="0"/>
              <a:t> 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		</a:t>
            </a:r>
            <a:endParaRPr lang="en-US" sz="2500" u="sng" dirty="0">
              <a:solidFill>
                <a:srgbClr val="1F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pencils and pencil sharpener, with receptacle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eraser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glue stick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scissors, rounded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Coloring tools: crayons, colored pencils, or markers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spiral notebook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index cards (optional: hole punch &amp; notebook ring)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Optional: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dry erase board with marker &amp; eraser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Dice or deck of cards (for basic math practice)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Children’s Bible, dictionary, or Thesaurus</a:t>
            </a:r>
            <a:endParaRPr lang="en-US" sz="4300" u="sng" dirty="0">
              <a:solidFill>
                <a:srgbClr val="1F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4393" y="3764361"/>
            <a:ext cx="3063873" cy="229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834" y="3250683"/>
            <a:ext cx="2882900" cy="21621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50224" y="2200275"/>
            <a:ext cx="27861" cy="4244975"/>
          </a:xfrm>
          <a:prstGeom prst="line">
            <a:avLst/>
          </a:prstGeom>
          <a:ln w="69850" cmpd="tri">
            <a:solidFill>
              <a:srgbClr val="F48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260" y="122314"/>
            <a:ext cx="10191565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u="sng" dirty="0" err="1">
                <a:ln w="22225">
                  <a:solidFill>
                    <a:srgbClr val="265858"/>
                  </a:solidFill>
                  <a:prstDash val="solid"/>
                </a:ln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ReadingA-Z.Com</a:t>
            </a:r>
            <a:r>
              <a:rPr lang="en-US" sz="2600" u="sng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1F7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Curriculum Packet </a:t>
            </a:r>
            <a:r>
              <a:rPr lang="en-US" sz="2600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1F717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236" y="643588"/>
            <a:ext cx="115346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Leveled Book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student’s reading level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 Quiz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 child understands, or comprehends, what was read.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and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Organizer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the student visually process and organize the contents of the book in a new way.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F-Z: A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cards to practice new vocabulary and/or comprehension from the book. [Some cards are used like Concentration; others include a game board.]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F-Z: Two of the same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 Assessment Passages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level as the book.</a:t>
            </a:r>
          </a:p>
          <a:p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[Lower levels: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Sight Word Lists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220 most-used words</a:t>
            </a:r>
          </a:p>
          <a:p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for Grades K-3</a:t>
            </a:r>
            <a:r>
              <a:rPr lang="en-US" sz="2000" baseline="30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provided by Whiz Kids]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Graph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student to track their reading/high-frequency vocabulary Words Per Minute (WPM).</a:t>
            </a:r>
          </a:p>
          <a:p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[Provided by Whiz Kids.]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B44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Progress Log</a:t>
            </a:r>
            <a:r>
              <a:rPr lang="en-US" sz="2000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tutor to complete at the end of </a:t>
            </a:r>
            <a:r>
              <a:rPr lang="en-US" sz="20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session.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83422-0A11-4179-86C8-915A57E08ACD}"/>
              </a:ext>
            </a:extLst>
          </p:cNvPr>
          <p:cNvSpPr txBox="1"/>
          <p:nvPr/>
        </p:nvSpPr>
        <p:spPr>
          <a:xfrm>
            <a:off x="241176" y="4765847"/>
            <a:ext cx="117096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~~~~~~~~~~~~~~~~~~~~~~~~~~~~~~~~~~~~~~~~~~~~~~~~~~~~~~~~~~~~~~~~~~~</a:t>
            </a:r>
          </a:p>
          <a:p>
            <a:endParaRPr lang="en-US" sz="500" dirty="0"/>
          </a:p>
          <a:p>
            <a:r>
              <a:rPr lang="en-US" dirty="0"/>
              <a:t>*** </a:t>
            </a:r>
            <a:r>
              <a:rPr lang="en-US" u="sng" dirty="0"/>
              <a:t>Reading-</a:t>
            </a:r>
            <a:r>
              <a:rPr lang="en-US" u="sng" dirty="0" err="1"/>
              <a:t>Tutors.Com</a:t>
            </a:r>
            <a:r>
              <a:rPr lang="en-US" dirty="0"/>
              <a:t> is no longer offered by </a:t>
            </a:r>
            <a:r>
              <a:rPr lang="en-US" dirty="0" err="1"/>
              <a:t>LearningA</a:t>
            </a:r>
            <a:r>
              <a:rPr lang="en-US" dirty="0"/>
              <a:t>-Z parent company.  One-page “Tutor Teaching Tips” are no longer available. However, Whiz Kids offers a generic tutor teaching tips document on its Resource page.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For similar resources in </a:t>
            </a:r>
            <a:r>
              <a:rPr lang="en-US" dirty="0" err="1">
                <a:cs typeface="Arial" panose="020B0604020202020204" pitchFamily="34" charset="0"/>
              </a:rPr>
              <a:t>ReadingA</a:t>
            </a:r>
            <a:r>
              <a:rPr lang="en-US" dirty="0">
                <a:cs typeface="Arial" panose="020B0604020202020204" pitchFamily="34" charset="0"/>
              </a:rPr>
              <a:t>-Z, go to the home page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Arial" panose="020B0604020202020204" pitchFamily="34" charset="0"/>
              </a:rPr>
              <a:t>RESOURCE button (at left on red bar);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Arial" panose="020B0604020202020204" pitchFamily="34" charset="0"/>
              </a:rPr>
              <a:t>“Focused Instruction”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Arial" panose="020B0604020202020204" pitchFamily="34" charset="0"/>
              </a:rPr>
              <a:t>“Tutoring &amp; Mentoring”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under </a:t>
            </a:r>
            <a:r>
              <a:rPr lang="en-US" dirty="0">
                <a:cs typeface="Arial" panose="020B0604020202020204" pitchFamily="34" charset="0"/>
              </a:rPr>
              <a:t>INTERVENTION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Arial" panose="020B0604020202020204" pitchFamily="34" charset="0"/>
              </a:rPr>
              <a:t>“Instructional Packs” in the blue box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Arial" panose="020B0604020202020204" pitchFamily="34" charset="0"/>
              </a:rPr>
              <a:t>“Fluency and Comprehension Packs” at the bottom. Click on the level in the rainbow alphabet F-Z.</a:t>
            </a:r>
          </a:p>
        </p:txBody>
      </p:sp>
    </p:spTree>
    <p:extLst>
      <p:ext uri="{BB962C8B-B14F-4D97-AF65-F5344CB8AC3E}">
        <p14:creationId xmlns:p14="http://schemas.microsoft.com/office/powerpoint/2010/main" val="198166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82" y="2441698"/>
            <a:ext cx="4078370" cy="265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31" y="463203"/>
            <a:ext cx="9035633" cy="8921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38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1521" y="2173038"/>
            <a:ext cx="5829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265858"/>
                </a:solidFill>
              </a:rPr>
              <a:t>Approximate Reading Level Equivalents:</a:t>
            </a:r>
          </a:p>
          <a:p>
            <a:r>
              <a:rPr lang="en-US" sz="2400" dirty="0">
                <a:solidFill>
                  <a:srgbClr val="265858"/>
                </a:solidFill>
              </a:rPr>
              <a:t>aa - a - B - C - D	Pre-K 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 Kindergarten</a:t>
            </a:r>
          </a:p>
          <a:p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E - F - G - H - I – J	1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st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 Grade</a:t>
            </a:r>
          </a:p>
          <a:p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K - L - M - N - O – P	2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nd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 Grade</a:t>
            </a:r>
          </a:p>
          <a:p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Q – R – S – T		3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rd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 Grade</a:t>
            </a:r>
          </a:p>
          <a:p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U – W			4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th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 Grade</a:t>
            </a:r>
          </a:p>
          <a:p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X -  Z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2 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			5</a:t>
            </a:r>
            <a:r>
              <a:rPr lang="en-US" sz="2400" baseline="30000" dirty="0">
                <a:solidFill>
                  <a:srgbClr val="265858"/>
                </a:solidFill>
                <a:sym typeface="Wingdings" panose="05000000000000000000" pitchFamily="2" charset="2"/>
              </a:rPr>
              <a:t>th</a:t>
            </a:r>
            <a:r>
              <a:rPr lang="en-US" sz="2400" dirty="0">
                <a:solidFill>
                  <a:srgbClr val="265858"/>
                </a:solidFill>
                <a:sym typeface="Wingdings" panose="05000000000000000000" pitchFamily="2" charset="2"/>
              </a:rPr>
              <a:t> Grade +</a:t>
            </a:r>
          </a:p>
        </p:txBody>
      </p:sp>
      <p:sp>
        <p:nvSpPr>
          <p:cNvPr id="8" name="Oval 7"/>
          <p:cNvSpPr/>
          <p:nvPr/>
        </p:nvSpPr>
        <p:spPr>
          <a:xfrm>
            <a:off x="3367737" y="2630623"/>
            <a:ext cx="309159" cy="24104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033" y="2261291"/>
            <a:ext cx="82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F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28264" y="2466765"/>
            <a:ext cx="998136" cy="296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3236" y="1662571"/>
            <a:ext cx="4902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53CED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A-Z Leveled Book</a:t>
            </a:r>
            <a:endParaRPr lang="en-US" sz="3600" b="1" cap="none" spc="0" dirty="0">
              <a:ln w="22225">
                <a:solidFill>
                  <a:srgbClr val="265858"/>
                </a:solidFill>
                <a:prstDash val="solid"/>
              </a:ln>
              <a:solidFill>
                <a:srgbClr val="30B1B4"/>
              </a:solidFill>
              <a:effectLst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4347" y="5065801"/>
            <a:ext cx="11048999" cy="148604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***Tutors should move their students up through the levels as quickly as possible </a:t>
            </a:r>
            <a:r>
              <a:rPr lang="en-US" u="sng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without frustrating the student into non-compliance</a:t>
            </a:r>
            <a:r>
              <a:rPr lang="en-US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 Our goal is to get our Whiz Kids reading on grade level as soon as possible.</a:t>
            </a:r>
            <a:endParaRPr lang="en-US" dirty="0">
              <a:solidFill>
                <a:srgbClr val="F4875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01" y="334182"/>
            <a:ext cx="5419800" cy="115171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br>
              <a:rPr lang="en-US" sz="40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>
              <a:solidFill>
                <a:srgbClr val="26585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1" y="2487273"/>
            <a:ext cx="5691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Generic Tutor </a:t>
            </a:r>
            <a:r>
              <a:rPr lang="en-US" sz="3200" b="1" cap="none" spc="0" dirty="0" err="1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TeachingTips</a:t>
            </a:r>
            <a:r>
              <a:rPr lang="en-US" sz="32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368" y="3324288"/>
            <a:ext cx="4895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Reading ideas  </a:t>
            </a:r>
          </a:p>
          <a:p>
            <a:pPr algn="ctr"/>
            <a:r>
              <a:rPr lang="en-US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25-35 minutes of</a:t>
            </a:r>
          </a:p>
          <a:p>
            <a:pPr algn="ctr"/>
            <a:r>
              <a:rPr lang="en-US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Before,</a:t>
            </a:r>
            <a:r>
              <a:rPr lang="en-US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u="sng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731BF-8760-44AF-AA19-CC35A398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36" y="67555"/>
            <a:ext cx="4895864" cy="62887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A8FA1-9166-4453-AAE3-D6434EBEB188}"/>
              </a:ext>
            </a:extLst>
          </p:cNvPr>
          <p:cNvSpPr txBox="1"/>
          <p:nvPr/>
        </p:nvSpPr>
        <p:spPr>
          <a:xfrm rot="20171450">
            <a:off x="6337419" y="2791910"/>
            <a:ext cx="50220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Available from your Curriculum Leader</a:t>
            </a:r>
          </a:p>
        </p:txBody>
      </p:sp>
    </p:spTree>
    <p:extLst>
      <p:ext uri="{BB962C8B-B14F-4D97-AF65-F5344CB8AC3E}">
        <p14:creationId xmlns:p14="http://schemas.microsoft.com/office/powerpoint/2010/main" val="261450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49" y="350597"/>
            <a:ext cx="9006901" cy="851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40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>
              <a:solidFill>
                <a:srgbClr val="26585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7124" y="1376735"/>
            <a:ext cx="4980852" cy="590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36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Comprehension Quiz: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20" y="3467325"/>
            <a:ext cx="300037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376735"/>
            <a:ext cx="4067206" cy="5416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410450" y="3190875"/>
            <a:ext cx="1790700" cy="590550"/>
          </a:xfrm>
          <a:prstGeom prst="roundRect">
            <a:avLst/>
          </a:prstGeom>
          <a:noFill/>
          <a:ln w="15875">
            <a:solidFill>
              <a:srgbClr val="F487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1" y="2523408"/>
            <a:ext cx="892847" cy="10912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5217" y="2581645"/>
            <a:ext cx="266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the questions together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reading the book.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4994" y="1884291"/>
            <a:ext cx="232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en-US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F – Z only. </a:t>
            </a:r>
            <a:r>
              <a:rPr lang="en-US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53618" y="3711615"/>
            <a:ext cx="2333625" cy="2126951"/>
            <a:chOff x="9653618" y="3711615"/>
            <a:chExt cx="2333625" cy="2126951"/>
          </a:xfrm>
        </p:grpSpPr>
        <p:sp>
          <p:nvSpPr>
            <p:cNvPr id="8" name="Oval Callout 7"/>
            <p:cNvSpPr/>
            <p:nvPr/>
          </p:nvSpPr>
          <p:spPr>
            <a:xfrm>
              <a:off x="9653618" y="3711615"/>
              <a:ext cx="2333625" cy="2126951"/>
            </a:xfrm>
            <a:prstGeom prst="wedgeEllipseCallout">
              <a:avLst>
                <a:gd name="adj1" fmla="val -74267"/>
                <a:gd name="adj2" fmla="val -44591"/>
              </a:avLst>
            </a:prstGeom>
            <a:solidFill>
              <a:schemeClr val="bg1"/>
            </a:solidFill>
            <a:ln>
              <a:solidFill>
                <a:srgbClr val="F487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47505" y="3946484"/>
              <a:ext cx="214584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</a:rPr>
                <a:t>Teachers want the students to think in complete thoughts, and therefore to answer the “Extended Response” question by writing their answer in a complete sentence(s).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5974" y="5484164"/>
            <a:ext cx="290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student find the page and text that proves his/her answer correct.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0" y="5398572"/>
            <a:ext cx="1081397" cy="879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6574" y="5979244"/>
            <a:ext cx="573026" cy="5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8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98450"/>
            <a:ext cx="8982075" cy="8350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40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>
              <a:solidFill>
                <a:srgbClr val="26585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0767" y="1282700"/>
            <a:ext cx="5989140" cy="7017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>
              <a:buNone/>
            </a:pPr>
            <a:r>
              <a:rPr lang="en-US" sz="44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 Organizers…</a:t>
            </a: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5717" y="3362226"/>
            <a:ext cx="3948234" cy="335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7" y="3828212"/>
            <a:ext cx="1772027" cy="2346446"/>
          </a:xfrm>
          <a:prstGeom prst="rect">
            <a:avLst/>
          </a:prstGeom>
          <a:ln w="317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5775" y="2066981"/>
            <a:ext cx="61903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ACTIVITY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students to review concepts and demonstrate understanding after reading occurs.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- Graphic Organizers come in many graph and chart formats.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- Instructions are included on the bottom of the paper.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Here are just a few examples of what you might find in your packet to match the book: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88" y="1790700"/>
            <a:ext cx="4609988" cy="3457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0925" y="5286292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48756"/>
                </a:solidFill>
              </a:rPr>
              <a:t>This is a good time for your student to practice writing in complete thoughts, including starting with a capital letter and ending with a period.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15715" y="3558270"/>
            <a:ext cx="8357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Story Web</a:t>
            </a:r>
          </a:p>
        </p:txBody>
      </p:sp>
      <p:sp>
        <p:nvSpPr>
          <p:cNvPr id="11" name="TextBox 10"/>
          <p:cNvSpPr txBox="1"/>
          <p:nvPr/>
        </p:nvSpPr>
        <p:spPr>
          <a:xfrm rot="20529753">
            <a:off x="3767135" y="5421482"/>
            <a:ext cx="1207988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>
                    <a:alpha val="44000"/>
                  </a:srgbClr>
                </a:solidFill>
                <a:latin typeface="Arial Narrow" panose="020B0606020202030204" pitchFamily="34" charset="0"/>
              </a:rPr>
              <a:t>Before Reading</a:t>
            </a:r>
          </a:p>
        </p:txBody>
      </p:sp>
      <p:sp>
        <p:nvSpPr>
          <p:cNvPr id="12" name="TextBox 11"/>
          <p:cNvSpPr txBox="1"/>
          <p:nvPr/>
        </p:nvSpPr>
        <p:spPr>
          <a:xfrm rot="20529753">
            <a:off x="5112009" y="5322994"/>
            <a:ext cx="564949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>
                    <a:alpha val="44000"/>
                  </a:srgbClr>
                </a:solidFill>
                <a:latin typeface="Arial Narrow" panose="020B0606020202030204" pitchFamily="34" charset="0"/>
              </a:rPr>
              <a:t>After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6835" y="4190359"/>
            <a:ext cx="835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089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842" y="1039122"/>
            <a:ext cx="57727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 Practice Game: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0319" y="250605"/>
            <a:ext cx="8944514" cy="69592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40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>
              <a:solidFill>
                <a:srgbClr val="26585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78" y="1273123"/>
            <a:ext cx="1562913" cy="2183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52511" y="1964588"/>
            <a:ext cx="80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F7173"/>
                </a:solidFill>
              </a:rPr>
              <a:t>Possible</a:t>
            </a:r>
          </a:p>
          <a:p>
            <a:pPr algn="ctr"/>
            <a:r>
              <a:rPr lang="en-US" sz="1200" dirty="0">
                <a:solidFill>
                  <a:srgbClr val="1F7173"/>
                </a:solidFill>
              </a:rPr>
              <a:t>Game Boards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0408" y="60038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7173"/>
                </a:solidFill>
              </a:rPr>
              <a:t>Game Cards to Cut-out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1913" y="2138584"/>
            <a:ext cx="4116208" cy="4049943"/>
            <a:chOff x="521913" y="2138584"/>
            <a:chExt cx="4116208" cy="4049943"/>
          </a:xfrm>
        </p:grpSpPr>
        <p:sp>
          <p:nvSpPr>
            <p:cNvPr id="12" name="Cube 11"/>
            <p:cNvSpPr/>
            <p:nvPr/>
          </p:nvSpPr>
          <p:spPr>
            <a:xfrm>
              <a:off x="521913" y="2138584"/>
              <a:ext cx="4116208" cy="4049943"/>
            </a:xfrm>
            <a:prstGeom prst="cube">
              <a:avLst/>
            </a:prstGeom>
            <a:noFill/>
            <a:ln w="15875">
              <a:solidFill>
                <a:srgbClr val="1F71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2147" y="3900703"/>
              <a:ext cx="27420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48756"/>
                  </a:solidFill>
                </a:rPr>
                <a:t>Play </a:t>
              </a:r>
            </a:p>
            <a:p>
              <a:r>
                <a:rPr lang="en-US" sz="2800" dirty="0">
                  <a:solidFill>
                    <a:srgbClr val="F48756"/>
                  </a:solidFill>
                </a:rPr>
                <a:t>with your student. It’s no fun to play alone.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3" t="8057" r="33959" b="6805"/>
            <a:stretch/>
          </p:blipFill>
          <p:spPr>
            <a:xfrm>
              <a:off x="2311635" y="3198642"/>
              <a:ext cx="1292945" cy="14954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921324" y="1808563"/>
            <a:ext cx="2222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48756"/>
                </a:solidFill>
              </a:rPr>
              <a:t>The game that comes with the book practices its new vocabulary words or comprehension concepts.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57547" y="4064775"/>
            <a:ext cx="26514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48756"/>
                </a:solidFill>
              </a:rPr>
              <a:t>    </a:t>
            </a:r>
            <a:r>
              <a:rPr lang="en-US" dirty="0"/>
              <a:t>X</a:t>
            </a:r>
          </a:p>
          <a:p>
            <a:r>
              <a:rPr lang="en-US" dirty="0">
                <a:solidFill>
                  <a:srgbClr val="F48756"/>
                </a:solidFill>
              </a:rPr>
              <a:t>        </a:t>
            </a:r>
            <a:r>
              <a:rPr lang="en-US" dirty="0"/>
              <a:t>O		</a:t>
            </a:r>
            <a:endParaRPr lang="en-US" dirty="0">
              <a:solidFill>
                <a:srgbClr val="F48756"/>
              </a:solidFill>
            </a:endParaRPr>
          </a:p>
          <a:p>
            <a:endParaRPr lang="en-US" dirty="0">
              <a:solidFill>
                <a:srgbClr val="F48756"/>
              </a:solidFill>
            </a:endParaRPr>
          </a:p>
          <a:p>
            <a:r>
              <a:rPr lang="en-US" sz="1600" dirty="0">
                <a:solidFill>
                  <a:srgbClr val="F48756"/>
                </a:solidFill>
              </a:rPr>
              <a:t>Use newly learned words or comprehension questions to play Tic-Tac-Toe or Dot-to-Dot </a:t>
            </a:r>
            <a:r>
              <a:rPr lang="en-US" sz="1600" u="sng" dirty="0">
                <a:solidFill>
                  <a:srgbClr val="F48756"/>
                </a:solidFill>
              </a:rPr>
              <a:t>on a dry erase board</a:t>
            </a:r>
            <a:r>
              <a:rPr lang="en-US" sz="1600" dirty="0">
                <a:solidFill>
                  <a:srgbClr val="F48756"/>
                </a:solidFill>
              </a:rPr>
              <a:t>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829800" y="4143375"/>
            <a:ext cx="2458" cy="792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90385" y="4163555"/>
            <a:ext cx="17176" cy="772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576535" y="4373203"/>
            <a:ext cx="771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576535" y="4693452"/>
            <a:ext cx="771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905697" y="4143375"/>
            <a:ext cx="52430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905697" y="4324350"/>
            <a:ext cx="52430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905696" y="4498059"/>
            <a:ext cx="52430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910243" y="4694067"/>
            <a:ext cx="52430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1165902" y="4168320"/>
            <a:ext cx="2" cy="145377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1167847" y="4143375"/>
            <a:ext cx="113073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944011" y="4143375"/>
            <a:ext cx="113073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1167846" y="4314825"/>
            <a:ext cx="113073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290945" y="4171951"/>
            <a:ext cx="9024" cy="138112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1290444" y="4335004"/>
            <a:ext cx="11307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1280919" y="4492167"/>
            <a:ext cx="11307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1057084" y="4492167"/>
            <a:ext cx="11307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1413042" y="4333875"/>
            <a:ext cx="3320" cy="1381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11279259" y="4324350"/>
            <a:ext cx="3320" cy="1381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190475" y="4305301"/>
            <a:ext cx="328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071979" y="4114798"/>
            <a:ext cx="385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</a:rPr>
              <a:t>DS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66527" r="10185" b="2917"/>
          <a:stretch/>
        </p:blipFill>
        <p:spPr>
          <a:xfrm>
            <a:off x="5110375" y="4307808"/>
            <a:ext cx="2179234" cy="156166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401175" y="365129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F48756"/>
                </a:solidFill>
              </a:rPr>
              <a:t>Make up your own game: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1" y="1581151"/>
            <a:ext cx="2328707" cy="1746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374" y="3745314"/>
            <a:ext cx="1610408" cy="212663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C5BF1-1B03-4D14-8D8F-3E0DAEC4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97980-2F74-45BD-A6B9-A77847A00481}"/>
              </a:ext>
            </a:extLst>
          </p:cNvPr>
          <p:cNvSpPr/>
          <p:nvPr/>
        </p:nvSpPr>
        <p:spPr>
          <a:xfrm>
            <a:off x="497232" y="201563"/>
            <a:ext cx="4859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Optional Games: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39FE-8D26-4AE5-8ED3-FFE63B23A9D9}"/>
              </a:ext>
            </a:extLst>
          </p:cNvPr>
          <p:cNvSpPr txBox="1"/>
          <p:nvPr/>
        </p:nvSpPr>
        <p:spPr>
          <a:xfrm>
            <a:off x="497232" y="1066800"/>
            <a:ext cx="4857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and Thinking Games can be used </a:t>
            </a:r>
          </a:p>
          <a:p>
            <a:pPr algn="ctr"/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reward for completing tasks. </a:t>
            </a:r>
          </a:p>
          <a:p>
            <a:pPr algn="ctr"/>
            <a:endParaRPr lang="en-US" sz="16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tutor-intentional when choosing games.</a:t>
            </a:r>
          </a:p>
          <a:p>
            <a:endParaRPr lang="en-US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897B0-655B-4036-82DB-991F5520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75" y="390525"/>
            <a:ext cx="6649628" cy="5829300"/>
          </a:xfrm>
          <a:prstGeom prst="rect">
            <a:avLst/>
          </a:prstGeom>
        </p:spPr>
      </p:pic>
      <p:pic>
        <p:nvPicPr>
          <p:cNvPr id="16" name="Picture 1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C3C09B3-69C8-4C18-9FDA-466D9672A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0800" y="4767514"/>
            <a:ext cx="2083139" cy="1588835"/>
          </a:xfrm>
          <a:prstGeom prst="rect">
            <a:avLst/>
          </a:prstGeom>
        </p:spPr>
      </p:pic>
      <p:pic>
        <p:nvPicPr>
          <p:cNvPr id="18" name="Picture 17" descr="A close up of a keyboard&#10;&#10;Description automatically generated">
            <a:extLst>
              <a:ext uri="{FF2B5EF4-FFF2-40B4-BE49-F238E27FC236}">
                <a16:creationId xmlns:a16="http://schemas.microsoft.com/office/drawing/2014/main" id="{F248C1E9-EBA3-4400-BFC7-D1DA9F43E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5597" y="4106109"/>
            <a:ext cx="1751618" cy="2432803"/>
          </a:xfrm>
          <a:prstGeom prst="rect">
            <a:avLst/>
          </a:prstGeom>
        </p:spPr>
      </p:pic>
      <p:pic>
        <p:nvPicPr>
          <p:cNvPr id="8" name="Picture 7" descr="A wooden table&#10;&#10;Description automatically generated">
            <a:extLst>
              <a:ext uri="{FF2B5EF4-FFF2-40B4-BE49-F238E27FC236}">
                <a16:creationId xmlns:a16="http://schemas.microsoft.com/office/drawing/2014/main" id="{806262E4-E1A0-4788-981A-4204103940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2650" y="2379996"/>
            <a:ext cx="2749418" cy="1850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106B8-638C-43CB-87D2-B55D28542B3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71843" y="2840173"/>
            <a:ext cx="2083139" cy="15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350"/>
            <a:ext cx="10515600" cy="90011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1F7173"/>
                </a:solidFill>
                <a:latin typeface="AR JULIAN" panose="02000000000000000000" pitchFamily="2" charset="0"/>
              </a:rPr>
              <a:t>Training 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2555" y="1413063"/>
            <a:ext cx="9386889" cy="4031873"/>
          </a:xfrm>
          <a:prstGeom prst="rect">
            <a:avLst/>
          </a:prstGeom>
          <a:solidFill>
            <a:srgbClr val="D8F3F4"/>
          </a:solidFill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Specific Information for Tutors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 Who? When? Where? How?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– Meeting your Whiz Kid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Amazing Tutoring Hour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Curriculum Materials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Literacy Tutoring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Building Relationships</a:t>
            </a:r>
          </a:p>
          <a:p>
            <a:pPr marL="1028700" lvl="1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did you learn? Self Quiz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936" y="1061050"/>
            <a:ext cx="777141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1-Minute Fluency Assessment</a:t>
            </a:r>
          </a:p>
          <a:p>
            <a:r>
              <a:rPr lang="en-US" sz="2800" b="1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Levels F - Z</a:t>
            </a:r>
            <a:endParaRPr lang="en-US" sz="2800" b="1" cap="none" spc="0" dirty="0">
              <a:ln w="22225">
                <a:solidFill>
                  <a:srgbClr val="265858"/>
                </a:solidFill>
                <a:prstDash val="solid"/>
              </a:ln>
              <a:solidFill>
                <a:srgbClr val="30B1B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986" y="2794047"/>
            <a:ext cx="4247382" cy="31855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99661" y="365126"/>
            <a:ext cx="8954039" cy="695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4000" b="1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781425" y="2122797"/>
            <a:ext cx="79850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packet will provide </a:t>
            </a: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Fluency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passages that match the same level as your Whiz Kid’s book level.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Whiz Kid to read the passage as best he/she until you say stop. Caution the child not to read too fast so careless mistakes are not made.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time your student as he or she reads the passage </a:t>
            </a: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one minute only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your child is reading aloud, you will be marking any places where a mistake is made.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one minute, tell your child to stop. Mark where he or she stopped on your copy. Then find how many words were read. (For example, 64 words)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show each mistake to your Whiz Kid and explain corrections. </a:t>
            </a:r>
            <a:r>
              <a:rPr lang="en-US" sz="1600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this a teachable moment. 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1600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up the number of mistakes.  </a:t>
            </a:r>
          </a:p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(For example, 6 mistakes)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student to subtract the number of errors from the total number of words read. Now you have the </a:t>
            </a: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Per Minute (WPM)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of fluency.     64</a:t>
            </a:r>
          </a:p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	 </a:t>
            </a: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6</a:t>
            </a:r>
          </a:p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58 WPM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TO DO THIS EVERY WEEK!</a:t>
            </a:r>
          </a:p>
          <a:p>
            <a:endParaRPr lang="en-US" sz="2400" dirty="0">
              <a:solidFill>
                <a:srgbClr val="F48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C:\Users\Joyce\AppData\Local\Microsoft\Windows\Temporary Internet Files\Content.IE5\FEU5YL4S\MC900310820[1].wm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5" y="306705"/>
            <a:ext cx="1133475" cy="11982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6515" y="89566"/>
            <a:ext cx="707136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CLARIFYING 1-MINUTE FLUENCY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is a 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rgbClr val="B4400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MISTAKE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when the child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Skips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word or part of a word.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She painted the wall a bright yellow color.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incorrect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She paint_ the wall a bright yellow color.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altLang="en-US" sz="1400" dirty="0">
                <a:cs typeface="Arial" panose="020B0604020202020204" pitchFamily="34" charset="0"/>
              </a:rPr>
              <a:t>incorrect – “She painted the wall a ___ yellow color.”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Mispronounces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word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They were hiding in the closet.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incorrect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wear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hiding in the closet.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Substitutes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 incorrect word.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Mia splashed in the wet puddles.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incorrect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Mia </a:t>
            </a:r>
            <a:r>
              <a:rPr lang="en-US" altLang="en-US" sz="1400" u="sng" dirty="0">
                <a:ea typeface="Calibri" panose="020F0502020204030204" pitchFamily="34" charset="0"/>
                <a:cs typeface="Arial" panose="020B0604020202020204" pitchFamily="34" charset="0"/>
              </a:rPr>
              <a:t>jumped</a:t>
            </a:r>
            <a:r>
              <a:rPr lang="en-US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 in the wet puddles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Reads words in the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wrong order.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4875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can do our homework.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Incorrect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 we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do our homework.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Stops to try to figure out the word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***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B4400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Important to tell the child the word after			</a:t>
            </a: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rgbClr val="B4400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B4400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you count silently to 3, and move 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rgbClr val="00A44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NOT a mistake 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when the child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Adds words that do not change the meaning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4875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 ran from the big dog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Okay to say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 ran 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from the big dog.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Repeats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 word or words.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was a bright, sunny day.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Okay to say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was 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was 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bright, sunny day.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Self-corrects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4875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4875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For example: correct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They are very funny.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	Okay to say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They are </a:t>
            </a:r>
            <a:r>
              <a:rPr lang="en-US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furry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 mean,</a:t>
            </a:r>
            <a:r>
              <a:rPr kumimoji="0" lang="en-US" altLang="en-US" sz="14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very 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funny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48175" y="1009651"/>
            <a:ext cx="7659385" cy="5737976"/>
            <a:chOff x="5462694" y="1737473"/>
            <a:chExt cx="6553745" cy="49244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77353" y="922814"/>
              <a:ext cx="4924428" cy="6553745"/>
            </a:xfrm>
            <a:prstGeom prst="rect">
              <a:avLst/>
            </a:prstGeom>
          </p:spPr>
        </p:pic>
        <p:sp>
          <p:nvSpPr>
            <p:cNvPr id="16" name="5-Point Star 15"/>
            <p:cNvSpPr/>
            <p:nvPr/>
          </p:nvSpPr>
          <p:spPr>
            <a:xfrm>
              <a:off x="10972800" y="5938069"/>
              <a:ext cx="247650" cy="257175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0586" y="205858"/>
            <a:ext cx="8272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1-Minute Fluency Assessment Graph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148" y="940896"/>
            <a:ext cx="44939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this process </a:t>
            </a:r>
            <a:r>
              <a:rPr lang="en-US" sz="1600" b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week 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same passage until the child moves to a different level. 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*Repeating every week helps the student 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remember, learn, and grow. 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*Otherwise, the child may forget and show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less or no progress.</a:t>
            </a:r>
          </a:p>
          <a:p>
            <a:endParaRPr lang="en-US" sz="800" dirty="0">
              <a:solidFill>
                <a:srgbClr val="F48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week, have your child add a bar to the graph to show his or her WPM score. 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i="1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also practices a math skill.]</a:t>
            </a:r>
          </a:p>
          <a:p>
            <a:endParaRPr lang="en-US" sz="800" dirty="0">
              <a:solidFill>
                <a:srgbClr val="F48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great form of encouragement.  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*Tangible, concrete proof of progress to the child.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*An opportunity for authentic praise each week</a:t>
            </a:r>
          </a:p>
          <a:p>
            <a:r>
              <a:rPr lang="en-US" sz="14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from tutor, Site Leader or parent.</a:t>
            </a:r>
          </a:p>
          <a:p>
            <a:endParaRPr lang="en-US" sz="800" dirty="0">
              <a:solidFill>
                <a:srgbClr val="F48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Per Minute (WPM) is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indication that your child is ready to move to a higher level. 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It does not assess an understanding of what was read. </a:t>
            </a:r>
          </a:p>
          <a:p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However, 80% WPM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able to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retell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content of a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passage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same level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detail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indicate moving up to a higher leveled book.</a:t>
            </a:r>
            <a:endParaRPr lang="en-US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3967" y="852189"/>
            <a:ext cx="723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KEEP THIS AVAILABLE IN THE CURRICULUM PACKET.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1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847157"/>
            <a:ext cx="4838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Sight Words Lists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1" y="323850"/>
            <a:ext cx="114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student is in Kindergarten – 3</a:t>
            </a:r>
            <a:r>
              <a:rPr lang="en-US" baseline="30000" dirty="0"/>
              <a:t>rd</a:t>
            </a:r>
            <a:r>
              <a:rPr lang="en-US" dirty="0"/>
              <a:t> grade, or is reading below Level F, practice these </a:t>
            </a:r>
            <a:r>
              <a:rPr lang="en-US" dirty="0" err="1"/>
              <a:t>wirds</a:t>
            </a:r>
            <a:r>
              <a:rPr lang="en-US" dirty="0"/>
              <a:t> regularly.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1975" y="1888098"/>
            <a:ext cx="10801127" cy="3214065"/>
            <a:chOff x="561975" y="1819274"/>
            <a:chExt cx="10801127" cy="3214065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" y="1819275"/>
              <a:ext cx="2342971" cy="321406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819274"/>
              <a:ext cx="2256216" cy="3214064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995" y="1819274"/>
              <a:ext cx="2149007" cy="321406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556" y="1819274"/>
              <a:ext cx="1823546" cy="321406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00051" y="5133737"/>
            <a:ext cx="113345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same assessment process as with the 1-minute fluency passages 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each grade level page. Start with each row and work up to the whole page.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index cards to practice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words with which the child hesitates to say within 1 minute. These cards can be used as flash cards and/or in a game.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Note that learning these words in isolation does not make a “reader.” After learning the words “by sight,” they must also be able to understand their usage in the context of a</a:t>
            </a:r>
            <a:r>
              <a:rPr lang="en-US" sz="1600" spc="-87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passage. Therefore, </a:t>
            </a:r>
            <a:r>
              <a:rPr lang="en-US" sz="1600" u="sng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practice using these words in sentences</a:t>
            </a:r>
            <a:r>
              <a:rPr lang="en-US" sz="1600" dirty="0">
                <a:solidFill>
                  <a:srgbClr val="F48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F48756"/>
              </a:solid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F4875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F48756"/>
              </a:solidFill>
            </a:endParaRPr>
          </a:p>
          <a:p>
            <a:endParaRPr lang="en-US" dirty="0">
              <a:solidFill>
                <a:srgbClr val="F48756"/>
              </a:soli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4876800" y="693182"/>
            <a:ext cx="6800626" cy="1126092"/>
          </a:xfrm>
          <a:prstGeom prst="leftArrowCallout">
            <a:avLst>
              <a:gd name="adj1" fmla="val 11110"/>
              <a:gd name="adj2" fmla="val 18055"/>
              <a:gd name="adj3" fmla="val 37644"/>
              <a:gd name="adj4" fmla="val 89492"/>
            </a:avLst>
          </a:prstGeom>
          <a:noFill/>
          <a:ln w="15875">
            <a:solidFill>
              <a:srgbClr val="F48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1265" y="661621"/>
            <a:ext cx="6196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These are </a:t>
            </a:r>
            <a:r>
              <a:rPr lang="en-US" sz="1400" u="sng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“high frequency” 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words – the </a:t>
            </a:r>
            <a:r>
              <a:rPr lang="en-US" sz="1400" b="1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220 most frequently found words in books that children read. </a:t>
            </a:r>
          </a:p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Every reader should recognize them </a:t>
            </a:r>
            <a:r>
              <a:rPr lang="en-US" sz="1400" u="sng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by sight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and not have to decode them or sound them out. </a:t>
            </a:r>
          </a:p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Knowing these words can greatly improve a child’s reading fluency.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888" y="1185440"/>
            <a:ext cx="5824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 Progress Log: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80" y="1447799"/>
            <a:ext cx="4597401" cy="34480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8295" y="327641"/>
            <a:ext cx="9001125" cy="69218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</a:t>
            </a:r>
            <a:r>
              <a:rPr lang="en-US" sz="4000" b="1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PACKET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296151" y="5131705"/>
            <a:ext cx="4591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4400C"/>
                </a:solidFill>
              </a:rPr>
              <a:t>IMPORTANT</a:t>
            </a:r>
          </a:p>
          <a:p>
            <a:r>
              <a:rPr lang="en-US" sz="2000" dirty="0">
                <a:solidFill>
                  <a:srgbClr val="B4400C"/>
                </a:solidFill>
              </a:rPr>
              <a:t>Keep track every week for both your Curriculum Leader and also for a possible </a:t>
            </a:r>
          </a:p>
          <a:p>
            <a:r>
              <a:rPr lang="en-US" sz="2000" dirty="0">
                <a:solidFill>
                  <a:srgbClr val="B4400C"/>
                </a:solidFill>
              </a:rPr>
              <a:t>tutor-sub next week.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8684" y="1893326"/>
            <a:ext cx="6734437" cy="4901595"/>
            <a:chOff x="50215" y="1893326"/>
            <a:chExt cx="6734437" cy="4901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0799" y="1101069"/>
              <a:ext cx="4901595" cy="6486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Oval 1"/>
            <p:cNvSpPr/>
            <p:nvPr/>
          </p:nvSpPr>
          <p:spPr>
            <a:xfrm>
              <a:off x="262859" y="2323152"/>
              <a:ext cx="390525" cy="295275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2601" y="2323152"/>
              <a:ext cx="390525" cy="295275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49247" y="2323152"/>
              <a:ext cx="657225" cy="272409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59133" y="2304102"/>
              <a:ext cx="390525" cy="295275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40349" y="2199070"/>
              <a:ext cx="923924" cy="676275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84795" y="2219323"/>
              <a:ext cx="676275" cy="752475"/>
            </a:xfrm>
            <a:prstGeom prst="ellipse">
              <a:avLst/>
            </a:prstGeom>
            <a:noFill/>
            <a:ln w="25400">
              <a:solidFill>
                <a:srgbClr val="F48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96498" y="3219292"/>
              <a:ext cx="333334" cy="304388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28515" y="3215567"/>
              <a:ext cx="333334" cy="304388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363" y="3580950"/>
              <a:ext cx="466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11/9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1758" y="3215706"/>
              <a:ext cx="5810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Sally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2274" y="3234617"/>
              <a:ext cx="149553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Josh Gets Glasses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7718" y="3166857"/>
              <a:ext cx="466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2201" y="3195002"/>
              <a:ext cx="1810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still must do Gr. Org. + Game; review vocab.-cattle, police, score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21718" y="2101270"/>
              <a:ext cx="149553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rgbClr val="0070C0"/>
                  </a:solidFill>
                  <a:latin typeface="Comic Sans MS" panose="030F0702030302020204" pitchFamily="66" charset="0"/>
                </a:rPr>
                <a:t>DeLaney</a:t>
              </a:r>
              <a:r>
                <a:rPr lang="en-US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 Sills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2014" y="2042083"/>
              <a:ext cx="466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215" y="2130120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5622" y="2111334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2979" y="2101072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75436" y="2108820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9677" y="2138391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0265" y="2130384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77986" y="2270349"/>
              <a:ext cx="31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21052949">
              <a:off x="970568" y="4489336"/>
              <a:ext cx="4720489" cy="70788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48756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B4400C"/>
                  </a:solidFill>
                </a:rPr>
                <a:t>Complete at least the first six columns each </a:t>
              </a:r>
            </a:p>
            <a:p>
              <a:r>
                <a:rPr lang="en-US" sz="2000" dirty="0">
                  <a:solidFill>
                    <a:srgbClr val="B4400C"/>
                  </a:solidFill>
                </a:rPr>
                <a:t>week, even if you are a tutor-sub.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0834" y="3225162"/>
              <a:ext cx="466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11/2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4167" y="3566967"/>
              <a:ext cx="1495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absent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8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3190891" y="-2915812"/>
            <a:ext cx="677108" cy="6742843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Reading with Your Student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1225" y="748345"/>
            <a:ext cx="954405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487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15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            		</a:t>
            </a:r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15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            		</a:t>
            </a:r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15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Reading	     </a:t>
            </a:r>
            <a:endParaRPr lang="en-US" sz="1200" u="sng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book’s           	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strategies	    		Close the book and 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cover, title, and 	          		the child is using to	     		ask the child to 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retell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illustrations, and  	          		self correct, for	                      	the book’s beginning,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number of pages.	          		significant errors,	    		middle, and end. </a:t>
            </a:r>
          </a:p>
          <a:p>
            <a:r>
              <a:rPr lang="en-US" sz="15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		 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looks of</a:t>
            </a:r>
            <a:endParaRPr lang="en-US" sz="1500" b="1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or who it       		confusion. Ask probing           		</a:t>
            </a:r>
            <a:r>
              <a:rPr lang="en-US" sz="14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questions 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“What </a:t>
            </a:r>
          </a:p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might be about. Ask              		questions.		      		if…” or “How would </a:t>
            </a:r>
            <a:endParaRPr lang="en-US" sz="8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what the child already 			      			you…” Their responses</a:t>
            </a:r>
          </a:p>
          <a:p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knows about it.	         	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reading 	      		extend their thinking  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		to the child with 	      		beyond the text.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Prepare</a:t>
            </a:r>
            <a:r>
              <a:rPr lang="en-US" sz="15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by        		inflection and attention 	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explaining specific 	          		to punctuation.	     	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words and background			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concepts that may be 	         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each page 	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challenging. Give 	         		to check for 		     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A-Z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examples. Write new        		understanding. Ask	     	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included in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vocabulary words on       		to retell what was just 	     	your curriculum packet: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index cards.	         		read, or word meaning.	     	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Comprehension Quiz</a:t>
            </a:r>
            <a:endParaRPr lang="en-US" sz="14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			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Graphic Organizer</a:t>
            </a:r>
            <a:endParaRPr lang="en-US" sz="15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		</a:t>
            </a:r>
            <a:r>
              <a:rPr lang="en-US" sz="1600" b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 honest	     		</a:t>
            </a:r>
            <a:r>
              <a:rPr lang="en-US" sz="14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Vocabulary Game</a:t>
            </a:r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			and specific…and 			         </a:t>
            </a:r>
          </a:p>
          <a:p>
            <a:r>
              <a:rPr lang="en-US" sz="15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always positive.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5867" y="667710"/>
            <a:ext cx="1659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THIS…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02" y="1548251"/>
            <a:ext cx="1504951" cy="1003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2" y="4106282"/>
            <a:ext cx="1465745" cy="1099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98" y="5701991"/>
            <a:ext cx="1529225" cy="1019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" y="857772"/>
            <a:ext cx="1841277" cy="13809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83" r="18854"/>
          <a:stretch/>
        </p:blipFill>
        <p:spPr>
          <a:xfrm>
            <a:off x="10634672" y="3815316"/>
            <a:ext cx="1173869" cy="8996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965" y="825435"/>
            <a:ext cx="641383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them</a:t>
            </a: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word immediately. Instead, </a:t>
            </a:r>
            <a:r>
              <a:rPr lang="en-US" u="sng" dirty="0">
                <a:solidFill>
                  <a:srgbClr val="265858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count 10 seconds</a:t>
            </a:r>
            <a:r>
              <a:rPr lang="en-US" dirty="0">
                <a:solidFill>
                  <a:srgbClr val="265858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to let them figure out the word themselves using strategies.</a:t>
            </a:r>
          </a:p>
          <a:p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help by suggesting some </a:t>
            </a:r>
            <a:r>
              <a:rPr lang="en-US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them: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out the word parts: </a:t>
            </a:r>
            <a:r>
              <a:rPr lang="en-US" sz="1600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/un-der-stand/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illustration clues: </a:t>
            </a:r>
            <a:r>
              <a:rPr lang="en-US" sz="1600" i="1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knight</a:t>
            </a:r>
            <a:r>
              <a:rPr lang="en-US" sz="1600" i="1" dirty="0"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what fits in the sentence.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26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She used </a:t>
            </a:r>
            <a:r>
              <a:rPr lang="en-US" sz="1600" i="1" u="sng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?what?</a:t>
            </a:r>
            <a:r>
              <a:rPr lang="en-US" sz="1600" i="1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6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cut the string. </a:t>
            </a:r>
            <a:r>
              <a:rPr lang="en-US" sz="1600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solidFill>
                  <a:srgbClr val="30B1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scissors/ </a:t>
            </a:r>
            <a:endParaRPr lang="en-US" sz="1600" dirty="0">
              <a:solidFill>
                <a:srgbClr val="26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child knows specific terms. Ask them to name objects in the pictures, and </a:t>
            </a:r>
            <a:r>
              <a:rPr lang="en-US" dirty="0"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new vocabulary meanings</a:t>
            </a: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 river </a:t>
            </a: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man-made </a:t>
            </a:r>
            <a:r>
              <a:rPr lang="en-US" sz="16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canal</a:t>
            </a:r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en-US" b="1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Don’t </a:t>
            </a:r>
            <a:r>
              <a:rPr lang="en-US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correct every reading mistake</a:t>
            </a: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if the word they use makes sense and does not change the meaning or understanding of the passage. 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example: 	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cats hid under the table.” 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6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</a:t>
            </a:r>
            <a:r>
              <a:rPr lang="en-US" sz="1600" b="1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en-US" sz="16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correct when:</a:t>
            </a:r>
            <a:endParaRPr lang="en-US" sz="16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“The cats run and </a:t>
            </a:r>
            <a:r>
              <a:rPr lang="en-US" sz="1600" strike="sngStrik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under the table.” 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600" u="sng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correct when:</a:t>
            </a:r>
          </a:p>
          <a:p>
            <a:r>
              <a:rPr lang="en-US" sz="1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“The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ran under the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tree.”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719" y="845099"/>
            <a:ext cx="3364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8756"/>
                </a:solidFill>
                <a:effectLst/>
              </a:rPr>
              <a:t>DON’T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DO THIS…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72" y="2137227"/>
            <a:ext cx="630332" cy="483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16" y="3748426"/>
            <a:ext cx="790575" cy="592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5637344" y="-3297955"/>
            <a:ext cx="800219" cy="7489448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265858"/>
                  </a:solidFill>
                  <a:prstDash val="solid"/>
                </a:ln>
                <a:solidFill>
                  <a:srgbClr val="30B1B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Reading with Your Student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67F2FF2-A57B-40D4-941A-14F2F84B8D88}"/>
              </a:ext>
            </a:extLst>
          </p:cNvPr>
          <p:cNvSpPr/>
          <p:nvPr/>
        </p:nvSpPr>
        <p:spPr>
          <a:xfrm>
            <a:off x="10516036" y="736846"/>
            <a:ext cx="372863" cy="365125"/>
          </a:xfrm>
          <a:prstGeom prst="star5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8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70131" y="219234"/>
            <a:ext cx="6219825" cy="625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STUDENTS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39339" y="866119"/>
            <a:ext cx="57583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22225">
                  <a:solidFill>
                    <a:srgbClr val="1F7173"/>
                  </a:solidFill>
                  <a:prstDash val="solid"/>
                </a:ln>
                <a:solidFill>
                  <a:srgbClr val="74D8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Encourage a Reluctant Reader</a:t>
            </a:r>
            <a:endParaRPr lang="en-US" sz="2400" b="1" cap="none" spc="0" dirty="0">
              <a:ln w="22225">
                <a:solidFill>
                  <a:srgbClr val="1F7173"/>
                </a:solidFill>
                <a:prstDash val="solid"/>
              </a:ln>
              <a:solidFill>
                <a:srgbClr val="74D8D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339" y="3247029"/>
            <a:ext cx="32608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rgbClr val="1F7173"/>
                  </a:solidFill>
                  <a:prstDash val="solid"/>
                </a:ln>
                <a:solidFill>
                  <a:srgbClr val="74D8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Rewarding </a:t>
            </a:r>
            <a:r>
              <a:rPr lang="en-US" sz="2400" b="1" cap="none" spc="0" dirty="0">
                <a:ln w="22225">
                  <a:solidFill>
                    <a:srgbClr val="1F7173"/>
                  </a:solidFill>
                  <a:prstDash val="solid"/>
                </a:ln>
                <a:solidFill>
                  <a:srgbClr val="74D8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65" y="5364663"/>
            <a:ext cx="1809083" cy="13568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7120" y="3562143"/>
            <a:ext cx="120610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Check with your Site Leader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concerning limitations on tangible rewards and gifts of food and trinkets. Consider how it can affect the other children in the room.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	- Be careful. If rewards are expected, they become taken for granted and ineffective in promoting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  internal motivation.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- Try a big smile, fist bump, time for a favorite game, positive note home, or bragging to a site leader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	          about a specific accomplishment. Younger kids love stickers, too. </a:t>
            </a:r>
            <a:endParaRPr lang="en-US" sz="1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	- Kids love to use dry erase boards to complete graphic organizers or play games.</a:t>
            </a:r>
          </a:p>
          <a:p>
            <a:pPr lvl="1"/>
            <a:endParaRPr lang="en-US" sz="1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- Your Site Leader may provide a special whole group fun day or party every 6-8 weeks.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  These are also good incentives for attendance and good effort or behavior.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339" y="1164059"/>
            <a:ext cx="11681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Turn reading into a simple game that really works</a:t>
            </a:r>
            <a:r>
              <a:rPr lang="en-US" dirty="0"/>
              <a:t>. First get the student’s interest by drawing a tic-tac-toe board. Ask if he/she wants to play. Probably “yes.” Have the student choose </a:t>
            </a:r>
            <a:r>
              <a:rPr lang="en-US" dirty="0" err="1"/>
              <a:t>Xs</a:t>
            </a:r>
            <a:r>
              <a:rPr lang="en-US" dirty="0"/>
              <a:t> or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u="sng" dirty="0"/>
              <a:t>Explain the game: </a:t>
            </a:r>
            <a:r>
              <a:rPr lang="en-US" dirty="0"/>
              <a:t>The student reads the first page and afterward you ask a question from the page (the meaning of a word; about a character trait, fact, or happening; or about an illustration). Only if the student answers correctly can he/she put a mark on the board. The student may look back on the page to find the answer. Next, you read a page and the student asks you a question from the page. If you answer correctly, you enter your mark. However, </a:t>
            </a:r>
            <a:r>
              <a:rPr lang="en-US" u="sng" dirty="0"/>
              <a:t>you do not get to look back on the page</a:t>
            </a:r>
            <a:r>
              <a:rPr lang="en-US" dirty="0"/>
              <a:t>. The first person to get 3 in a row wins the game.      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Try it. It works!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161025" y="811711"/>
            <a:ext cx="759724" cy="840902"/>
            <a:chOff x="10620375" y="525463"/>
            <a:chExt cx="759724" cy="84090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887075" y="619125"/>
              <a:ext cx="9525" cy="730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144250" y="619125"/>
              <a:ext cx="0" cy="747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03824" y="1074370"/>
              <a:ext cx="6762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620375" y="52546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68025" y="752663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0703823" y="826165"/>
              <a:ext cx="6762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5140672"/>
            <a:ext cx="1069841" cy="8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039FC4-217B-489E-B17E-D3921F9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19" y="6465957"/>
            <a:ext cx="2743200" cy="365125"/>
          </a:xfrm>
        </p:spPr>
        <p:txBody>
          <a:bodyPr/>
          <a:lstStyle/>
          <a:p>
            <a:fld id="{C8796A94-52E1-4E3C-A65D-98EC5B38218F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C87566-DFC6-427D-9630-79EE9B49030B}"/>
              </a:ext>
            </a:extLst>
          </p:cNvPr>
          <p:cNvSpPr txBox="1">
            <a:spLocks/>
          </p:cNvSpPr>
          <p:nvPr/>
        </p:nvSpPr>
        <p:spPr>
          <a:xfrm>
            <a:off x="354564" y="228074"/>
            <a:ext cx="11149160" cy="624840"/>
          </a:xfrm>
          <a:prstGeom prst="rect">
            <a:avLst/>
          </a:prstGeom>
          <a:solidFill>
            <a:srgbClr val="CBF0F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200" dirty="0">
                <a:solidFill>
                  <a:srgbClr val="1F71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Relationships – “</a:t>
            </a:r>
            <a:r>
              <a:rPr lang="en-US" sz="3600" b="1" kern="1200" dirty="0">
                <a:solidFill>
                  <a:srgbClr val="1F717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 About You &amp; Me”</a:t>
            </a:r>
            <a:endParaRPr lang="en-US" sz="1100" dirty="0">
              <a:solidFill>
                <a:srgbClr val="1F717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C6D47-1624-4919-A2DF-13B8A1BA1E54}"/>
              </a:ext>
            </a:extLst>
          </p:cNvPr>
          <p:cNvSpPr txBox="1"/>
          <p:nvPr/>
        </p:nvSpPr>
        <p:spPr>
          <a:xfrm>
            <a:off x="4236098" y="940137"/>
            <a:ext cx="7375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City Gospel Mission Whiz Kids Team has developed a simple, rewarding </a:t>
            </a:r>
            <a:r>
              <a:rPr lang="en-US" b="1" dirty="0"/>
              <a:t>activity</a:t>
            </a:r>
            <a:r>
              <a:rPr lang="en-US" dirty="0"/>
              <a:t> to help our volunteers </a:t>
            </a:r>
            <a:r>
              <a:rPr lang="en-US" b="1" dirty="0"/>
              <a:t>better understand </a:t>
            </a:r>
            <a:r>
              <a:rPr lang="en-US" dirty="0"/>
              <a:t>the needs of their students and to </a:t>
            </a:r>
            <a:r>
              <a:rPr lang="en-US" b="1" dirty="0"/>
              <a:t>build a deeper relationship</a:t>
            </a:r>
            <a:r>
              <a:rPr lang="en-US" dirty="0"/>
              <a:t>.  </a:t>
            </a:r>
          </a:p>
          <a:p>
            <a:r>
              <a:rPr lang="en-US" dirty="0"/>
              <a:t>Use these “More About You &amp; Me” conversation prompts </a:t>
            </a:r>
            <a:r>
              <a:rPr lang="en-US" b="1" dirty="0"/>
              <a:t>each week</a:t>
            </a:r>
            <a:r>
              <a:rPr lang="en-US" dirty="0"/>
              <a:t>. Plan to begin the first few minutes of your time together by each </a:t>
            </a:r>
            <a:r>
              <a:rPr lang="en-US" b="1" dirty="0"/>
              <a:t>sharing your answers to one of these questions.</a:t>
            </a:r>
            <a:r>
              <a:rPr lang="en-US" dirty="0"/>
              <a:t> </a:t>
            </a:r>
          </a:p>
          <a:p>
            <a:r>
              <a:rPr lang="en-US" dirty="0"/>
              <a:t>Make it fun and reflective.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5F09C-E86D-47D8-B7CC-7E75E86876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4" y="1069885"/>
            <a:ext cx="3853278" cy="53960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2832420-8185-4085-8CF7-A6C2594E89A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colorTemperature colorTemp="6776"/>
                    </a14:imgEffect>
                    <a14:imgEffect>
                      <a14:saturation sat="400000"/>
                    </a14:imgEffect>
                    <a14:imgEffect>
                      <a14:brightnessContrast bright="5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2487591"/>
            <a:ext cx="2986741" cy="39783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8C59C-8C4E-4F3B-B76A-10806749436E}"/>
              </a:ext>
            </a:extLst>
          </p:cNvPr>
          <p:cNvSpPr txBox="1"/>
          <p:nvPr/>
        </p:nvSpPr>
        <p:spPr>
          <a:xfrm>
            <a:off x="4666892" y="4044603"/>
            <a:ext cx="345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 “More About You &amp; Me” prompts are categorized into one of the four areas:  Physical Needs (PN), Social Skills (SS), Mental Ability (MA) &amp; Devotion (D). This should aid in helping tutors better complete the ENDs document in the latter part of the Whiz Kids year.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6711C-4CFF-49E1-9D73-85A3EEE120B3}"/>
              </a:ext>
            </a:extLst>
          </p:cNvPr>
          <p:cNvSpPr txBox="1"/>
          <p:nvPr/>
        </p:nvSpPr>
        <p:spPr>
          <a:xfrm rot="20561269">
            <a:off x="4591227" y="3105834"/>
            <a:ext cx="327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4400C"/>
                </a:solidFill>
              </a:rPr>
              <a:t>Your Site Leader will provide you </a:t>
            </a:r>
          </a:p>
          <a:p>
            <a:pPr algn="ctr"/>
            <a:r>
              <a:rPr lang="en-US" dirty="0">
                <a:solidFill>
                  <a:srgbClr val="B4400C"/>
                </a:solidFill>
              </a:rPr>
              <a:t>with these documents</a:t>
            </a:r>
          </a:p>
        </p:txBody>
      </p:sp>
    </p:spTree>
    <p:extLst>
      <p:ext uri="{BB962C8B-B14F-4D97-AF65-F5344CB8AC3E}">
        <p14:creationId xmlns:p14="http://schemas.microsoft.com/office/powerpoint/2010/main" val="336973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9525"/>
            <a:ext cx="93821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A419-A3E1-4BC5-A8C1-6D21B61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995" y="494575"/>
            <a:ext cx="6530009" cy="827571"/>
          </a:xfrm>
          <a:solidFill>
            <a:srgbClr val="30B1B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and Who is Whiz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DAC1-D26F-4616-B707-409E3905947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D8F3F4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WHAT?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City Gospel Mission Whiz Kids is:</a:t>
            </a:r>
          </a:p>
          <a:p>
            <a:pPr lvl="3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1-to-1 tutor/ elementary student ratio.</a:t>
            </a:r>
          </a:p>
          <a:p>
            <a:pPr lvl="3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tutoring program.</a:t>
            </a:r>
          </a:p>
          <a:p>
            <a:pPr lvl="3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helping people know Jesus better.</a:t>
            </a: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WHO?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Your Whiz Kid student will be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behind in reading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and/or</a:t>
            </a:r>
          </a:p>
          <a:p>
            <a:pPr marL="457200" lvl="1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</a:rPr>
              <a:t>needing of a caring adult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in his or her life.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Children are offered Whiz Kids tutoring through their school </a:t>
            </a:r>
          </a:p>
          <a:p>
            <a:pPr marL="457200" lvl="1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and with parental permission.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0F15-C8B7-4BB3-950D-428A7F0E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52" y="23425"/>
            <a:ext cx="9234646" cy="68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5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68" y="814285"/>
            <a:ext cx="5621083" cy="5842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6108" y="178194"/>
            <a:ext cx="4319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Always remember -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 rot="20624769">
            <a:off x="7898441" y="3641134"/>
            <a:ext cx="2653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48756"/>
                </a:solidFill>
                <a:latin typeface="Script MT Bold" panose="03040602040607080904" pitchFamily="66" charset="0"/>
              </a:rPr>
              <a:t>Thank you </a:t>
            </a:r>
          </a:p>
          <a:p>
            <a:r>
              <a:rPr lang="en-US" sz="2800" dirty="0">
                <a:solidFill>
                  <a:srgbClr val="F48756"/>
                </a:solidFill>
                <a:latin typeface="Script MT Bold" panose="03040602040607080904" pitchFamily="66" charset="0"/>
              </a:rPr>
              <a:t>for making </a:t>
            </a:r>
          </a:p>
          <a:p>
            <a:r>
              <a:rPr lang="en-US" sz="2800" dirty="0">
                <a:solidFill>
                  <a:srgbClr val="F48756"/>
                </a:solidFill>
                <a:latin typeface="Script MT Bold" panose="03040602040607080904" pitchFamily="66" charset="0"/>
              </a:rPr>
              <a:t>Jesus smile!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77" y="5474120"/>
            <a:ext cx="2370598" cy="9076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3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30B1B4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Specific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5105400"/>
          </a:xfrm>
          <a:solidFill>
            <a:srgbClr val="D8F3F4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Whiz Kids will meet every week on _____________.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Whiz Kids session will run from _____ - _____.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site will begin the year on ____ and end in Spring on 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week tutors should arrive no later than _____.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Whiz Kids students are scheduled to arrive at _____ and leave at _____.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can expect to leave at _____.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 No School = No Whiz Kids (includes Snow Days, etc.)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>
              <a:solidFill>
                <a:srgbClr val="74D8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200" dirty="0">
              <a:solidFill>
                <a:srgbClr val="74D8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74D8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65125"/>
            <a:ext cx="10515600" cy="873125"/>
          </a:xfrm>
          <a:solidFill>
            <a:srgbClr val="30B1B4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Specific Information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463982"/>
            <a:ext cx="10515600" cy="4351338"/>
          </a:xfrm>
          <a:solidFill>
            <a:srgbClr val="D8F3F4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arriving, tutors should sign-in 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should meet their Whiz Kid 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Tutoring will actually take place _____(room, space, table, seat)?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 locations:  For tutors? For girls? For boys?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tour will be offered following this meeting for new tutors.)</a:t>
            </a:r>
          </a:p>
          <a:p>
            <a:pPr marL="0" indent="0" algn="ctr">
              <a:buNone/>
            </a:pPr>
            <a:endParaRPr lang="en-US" dirty="0">
              <a:solidFill>
                <a:srgbClr val="53C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53C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Specific Information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49"/>
            <a:ext cx="10515600" cy="4783045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000" dirty="0">
              <a:solidFill>
                <a:srgbClr val="265858"/>
              </a:solidFill>
            </a:endParaRPr>
          </a:p>
          <a:p>
            <a:pPr lvl="1"/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Leaders: _________________; _____________________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Email: __________________________; _____________________________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Cell phone #: ______________________; ________________________</a:t>
            </a:r>
          </a:p>
          <a:p>
            <a:pPr marL="457200" lvl="1" indent="0">
              <a:buNone/>
            </a:pPr>
            <a:endParaRPr lang="en-US" sz="16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drills/evacuations; safety training prerequisites; etc.</a:t>
            </a:r>
          </a:p>
          <a:p>
            <a:pPr marL="0" indent="0">
              <a:buNone/>
            </a:pPr>
            <a:endParaRPr lang="en-US" sz="16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and storage of supplies made available for tutors and students. For example: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√ Snacks?    √ Name Tags?     </a:t>
            </a:r>
            <a:r>
              <a:rPr lang="en-US" sz="3200" dirty="0">
                <a:solidFill>
                  <a:srgbClr val="26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materials?   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√ Supplies/tutoring tools	?     √ Supplemental materials and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equipment (books, Bibles, games, paper puzzles, etc.)?</a:t>
            </a:r>
          </a:p>
          <a:p>
            <a:pPr marL="457200" lvl="1" indent="0">
              <a:buNone/>
            </a:pPr>
            <a:endParaRPr lang="en-US" sz="1600" dirty="0">
              <a:solidFill>
                <a:srgbClr val="2658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608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30B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Site Specific Information – How?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– honor time commitment by reporting tardiness or absence to __________ as far in advance as possible.</a:t>
            </a:r>
          </a:p>
          <a:p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THE FAMILY – when and how?</a:t>
            </a:r>
          </a:p>
          <a:p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THE SCHOOL – how should teachers be contacted and by whom?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STAFFING NEEDS? – looking for additional leaders? 	volunteers? snacks? set up? clean up? transportation 	monitors? tutor email communication/phone tree?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26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sub-tutors? 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6451"/>
          </a:xfrm>
          <a:solidFill>
            <a:srgbClr val="D8F3F4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your first day look like?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013"/>
            <a:ext cx="10708341" cy="4074794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Tutors and Whiz Kids will be matched up. This activity will be as creative as you want t to be.</a:t>
            </a:r>
          </a:p>
          <a:p>
            <a:pPr marL="0" indent="0">
              <a:buNone/>
            </a:pPr>
            <a:endParaRPr lang="en-US" sz="2400" dirty="0">
              <a:solidFill>
                <a:srgbClr val="1F7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group led by a Site Leader -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Prayer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Discuss expectations, rewards, &amp; consequences for misbehavior.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Practice transitions – 	moving from whole group to tutoring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orderly and quietly</a:t>
            </a:r>
          </a:p>
          <a:p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and Student Together - Getting Acquainted Activity </a:t>
            </a:r>
          </a:p>
          <a:p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other activity or craft tutor and student can do together</a:t>
            </a:r>
          </a:p>
          <a:p>
            <a:r>
              <a:rPr lang="en-US" sz="2400" dirty="0">
                <a:solidFill>
                  <a:srgbClr val="1F7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family, if possible.</a:t>
            </a:r>
          </a:p>
          <a:p>
            <a:pPr marL="0" indent="0" algn="ctr">
              <a:buNone/>
            </a:pPr>
            <a:endParaRPr lang="en-US" sz="3200" dirty="0">
              <a:solidFill>
                <a:srgbClr val="1F717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2722" y="2414801"/>
            <a:ext cx="1451565" cy="101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9681" r="16300" b="16087"/>
          <a:stretch/>
        </p:blipFill>
        <p:spPr>
          <a:xfrm>
            <a:off x="1188426" y="1845013"/>
            <a:ext cx="1034533" cy="762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28" y="5364667"/>
            <a:ext cx="880684" cy="11742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85" y="211455"/>
            <a:ext cx="11670030" cy="6435090"/>
          </a:xfrm>
          <a:prstGeom prst="rect">
            <a:avLst/>
          </a:prstGeom>
          <a:solidFill>
            <a:srgbClr val="D8F3F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0985" y="501649"/>
            <a:ext cx="116700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Behavior Expectations &amp; Routines 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R JULIAN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 JULIAN" panose="02000000000000000000" pitchFamily="2" charset="0"/>
                <a:cs typeface="Arial" panose="020B0604020202020204" pitchFamily="34" charset="0"/>
              </a:rPr>
              <a:t>Good conduct doesn’t just happen!</a:t>
            </a:r>
          </a:p>
          <a:p>
            <a:pPr>
              <a:lnSpc>
                <a:spcPct val="100000"/>
              </a:lnSpc>
            </a:pPr>
            <a:endParaRPr lang="en-US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tutor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monitors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Whiz Kid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any and all transitions and activities.</a:t>
            </a:r>
          </a:p>
          <a:p>
            <a:pPr lvl="1">
              <a:lnSpc>
                <a:spcPct val="100000"/>
              </a:lnSpc>
            </a:pPr>
            <a:endParaRPr lang="en-US" sz="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Proactive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Set routines, expectations, and consequences up front so they are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clear to everyone. Follow the school’s behavior plan. Revisit periodically as needed</a:t>
            </a: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49829" y="3148856"/>
            <a:ext cx="7839634" cy="3317316"/>
          </a:xfrm>
          <a:solidFill>
            <a:schemeClr val="tx1">
              <a:lumMod val="85000"/>
              <a:lumOff val="15000"/>
            </a:schemeClr>
          </a:solidFill>
          <a:ln>
            <a:solidFill>
              <a:srgbClr val="265858"/>
            </a:solidFill>
            <a:prstDash val="sysDash"/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3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Key Whiz Kids Rules: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cell phones or individual music devices are allowed for students or adults unless for curriculum use.</a:t>
            </a:r>
          </a:p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 and child must stay within sight of each other (except in bathroom).</a:t>
            </a:r>
          </a:p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 must never be alone with a student.</a:t>
            </a:r>
          </a:p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disruptive behavior - use inside voices and quiet games.</a:t>
            </a:r>
          </a:p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everyone and everything with kindness and respect.</a:t>
            </a:r>
          </a:p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first &amp; be safe.  For example, walk / don’t run.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6A94-52E1-4E3C-A65D-98EC5B38218F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43220-8C1B-4904-B03C-8930725ED137}"/>
              </a:ext>
            </a:extLst>
          </p:cNvPr>
          <p:cNvSpPr txBox="1"/>
          <p:nvPr/>
        </p:nvSpPr>
        <p:spPr>
          <a:xfrm>
            <a:off x="-23839" y="2638917"/>
            <a:ext cx="1175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alt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[Also refer all Volunteers to City Gospel Mission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“Youth Protection Policy &amp; Procedures” document.]</a:t>
            </a:r>
            <a:r>
              <a:rPr lang="en-US" altLang="en-US" sz="2000" dirty="0"/>
              <a:t>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1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3918</Words>
  <Application>Microsoft Office PowerPoint</Application>
  <PresentationFormat>Widescreen</PresentationFormat>
  <Paragraphs>412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Adobe Fan Heiti Std B</vt:lpstr>
      <vt:lpstr>AR JULIAN</vt:lpstr>
      <vt:lpstr>Arial</vt:lpstr>
      <vt:lpstr>Arial Narrow</vt:lpstr>
      <vt:lpstr>Calibri</vt:lpstr>
      <vt:lpstr>Calibri Light</vt:lpstr>
      <vt:lpstr>Comic Sans MS</vt:lpstr>
      <vt:lpstr>Script MT Bold</vt:lpstr>
      <vt:lpstr>Times New Roman</vt:lpstr>
      <vt:lpstr>Verdana</vt:lpstr>
      <vt:lpstr>Wingdings</vt:lpstr>
      <vt:lpstr>Office Theme</vt:lpstr>
      <vt:lpstr>PowerPoint Presentation</vt:lpstr>
      <vt:lpstr>Training Agenda</vt:lpstr>
      <vt:lpstr>What and Who is Whiz Kids</vt:lpstr>
      <vt:lpstr>Site Specific Information </vt:lpstr>
      <vt:lpstr>Site Specific Information </vt:lpstr>
      <vt:lpstr>Site Specific Information – How?</vt:lpstr>
      <vt:lpstr>More Site Specific Information – How? </vt:lpstr>
      <vt:lpstr> First Day What will your first day look like? </vt:lpstr>
      <vt:lpstr>PowerPoint Presentation</vt:lpstr>
      <vt:lpstr>PowerPoint Presentation</vt:lpstr>
      <vt:lpstr>The Amazing Tutoring Hour</vt:lpstr>
      <vt:lpstr>Tutoring Supplies and Materials</vt:lpstr>
      <vt:lpstr>PowerPoint Presentation</vt:lpstr>
      <vt:lpstr>Exploring the CURRICULUM PACKET </vt:lpstr>
      <vt:lpstr>Exploring the  CURRICULUM PACKET</vt:lpstr>
      <vt:lpstr>Exploring the CURRICULUM PACKET</vt:lpstr>
      <vt:lpstr>Exploring the CURRICULUM PACKET</vt:lpstr>
      <vt:lpstr>Exploring the CURRICULUM PACKET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the CURRICULUM PACKET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Mellott</dc:creator>
  <cp:lastModifiedBy>Janean Parsons</cp:lastModifiedBy>
  <cp:revision>236</cp:revision>
  <dcterms:created xsi:type="dcterms:W3CDTF">2017-03-01T21:24:56Z</dcterms:created>
  <dcterms:modified xsi:type="dcterms:W3CDTF">2021-09-08T01:09:23Z</dcterms:modified>
</cp:coreProperties>
</file>